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40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306" r:id="rId12"/>
    <p:sldId id="267" r:id="rId13"/>
    <p:sldId id="275" r:id="rId14"/>
    <p:sldId id="268" r:id="rId15"/>
    <p:sldId id="269" r:id="rId16"/>
    <p:sldId id="270" r:id="rId17"/>
    <p:sldId id="271" r:id="rId18"/>
    <p:sldId id="272" r:id="rId19"/>
    <p:sldId id="273" r:id="rId20"/>
    <p:sldId id="277" r:id="rId21"/>
    <p:sldId id="278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305" r:id="rId39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mbria Math" panose="02040503050406030204" pitchFamily="18" charset="0"/>
      <p:regular r:id="rId45"/>
    </p:embeddedFont>
    <p:embeddedFont>
      <p:font typeface="Verdana" panose="020B0604030504040204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867C94-ED72-482D-90EB-B3E5E6752B99}">
  <a:tblStyle styleId="{F4867C94-ED72-482D-90EB-B3E5E6752B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11"/>
    <p:restoredTop sz="94694"/>
  </p:normalViewPr>
  <p:slideViewPr>
    <p:cSldViewPr snapToGrid="0">
      <p:cViewPr>
        <p:scale>
          <a:sx n="149" d="100"/>
          <a:sy n="149" d="100"/>
        </p:scale>
        <p:origin x="144" y="14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atchapixel.com/lessons/3d-basic-rendering/introduction-polygon-mesh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s.autodesk.com/t5/3ds-max-modeling/combine-two-model-textures-in-one-and-export-as-jpg/td-p/6952403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images/search/texture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f0a0f75e28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gf0a0f75e28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f0a0f75e28_0_1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f0a0f75e28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f0a0f75e28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f0a0f75e28_0_1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Truque: </a:t>
            </a:r>
            <a:endParaRPr/>
          </a:p>
        </p:txBody>
      </p:sp>
      <p:sp>
        <p:nvSpPr>
          <p:cNvPr id="218" name="Google Shape;218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f0a0f75e28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f0a0f75e28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f0a0f75e28_0_2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f0a0f75e28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f0a0f75e28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f0a0f75e28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f0a0f75e28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f0a0f75e28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f0a0f75e28_0_2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f0a0f75e28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f0a0f75e28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gf0a0f75e28_0_3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f0a0f75e28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f0a0f75e28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Interpolação Baricêntrica 2D</a:t>
            </a:r>
            <a:endParaRPr/>
          </a:p>
        </p:txBody>
      </p:sp>
      <p:sp>
        <p:nvSpPr>
          <p:cNvPr id="342" name="Google Shape;342;gf0a0f75e28_0_3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edb2c660aa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edb2c660aa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edb2c660aa_0_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8" name="Google Shape;408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f0a0f75e2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gf0a0f75e2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edb2c660aa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edb2c660aa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u="sng">
                <a:solidFill>
                  <a:schemeClr val="hlink"/>
                </a:solidFill>
                <a:hlinkClick r:id="rId3"/>
              </a:rPr>
              <a:t>https://www.scratchapixel.com/lessons/3d-basic-rendering/introduction-polygon-mesh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gedb2c660aa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31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f1163d24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f1163d248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u="sng">
                <a:solidFill>
                  <a:schemeClr val="hlink"/>
                </a:solidFill>
                <a:hlinkClick r:id="rId3"/>
              </a:rPr>
              <a:t>https://forums.autodesk.com/t5/3ds-max-modeling/combine-two-model-textures-in-one-and-export-as-jpg/td-p/6952403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gf1163d248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32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u="sng">
                <a:solidFill>
                  <a:schemeClr val="hlink"/>
                </a:solidFill>
                <a:hlinkClick r:id="rId3"/>
              </a:rPr>
              <a:t>https://pixabay.com/images/search/texture/</a:t>
            </a:r>
            <a:r>
              <a:rPr lang="en-BR"/>
              <a:t> </a:t>
            </a:r>
            <a:endParaRPr/>
          </a:p>
        </p:txBody>
      </p:sp>
      <p:sp>
        <p:nvSpPr>
          <p:cNvPr id="443" name="Google Shape;443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1163d248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f1163d248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https://www.ngemu.com/threads/pcsxr-pgxp.186369/</a:t>
            </a:r>
            <a:endParaRPr/>
          </a:p>
        </p:txBody>
      </p:sp>
      <p:sp>
        <p:nvSpPr>
          <p:cNvPr id="490" name="Google Shape;490;gf1163d248b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37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e9788ee6dc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ge9788ee6dc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f0a0f75e28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f0a0f75e28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f0a0f75e28_0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4500"/>
              <a:buFont typeface="Verdana"/>
              <a:buNone/>
              <a:defRPr sz="4500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scratchapixel.com/lessons/3d-basic-rendering/rasterization-practical-implementation/perspective-correct-interpolation-vertex-attributes" TargetMode="Externa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ikiwand.com/en/Texture_mappi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en-BR" dirty="0"/>
              <a:t>Aula 9: Interpolação em Triângulos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Interpolação Linear Pelo Triângulo</a:t>
            </a:r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10</a:t>
            </a:fld>
            <a:endParaRPr/>
          </a:p>
        </p:txBody>
      </p:sp>
      <p:pic>
        <p:nvPicPr>
          <p:cNvPr id="144" name="Google Shape;14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177" y="1333606"/>
            <a:ext cx="7108276" cy="3835163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/>
          <p:nvPr/>
        </p:nvSpPr>
        <p:spPr>
          <a:xfrm>
            <a:off x="5872897" y="3385530"/>
            <a:ext cx="2938593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BR" sz="20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B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V</a:t>
            </a:r>
            <a:r>
              <a:rPr lang="en-BR" sz="20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B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V</a:t>
            </a:r>
            <a:r>
              <a:rPr lang="en-BR" sz="20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B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podem ser posições, coordenadas de textura, cores, vetores normais, atributos de materiais ...</a:t>
            </a: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FA70F-C852-33A2-681F-9DE40930F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Propostas de cálculos das coordenadas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F80CF2-3BB0-0866-A711-A17D951F25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000"/>
            </a:pPr>
            <a:r>
              <a:rPr lang="pt-BR" sz="2800" dirty="0"/>
              <a:t>Ponto de vista geométrico de:</a:t>
            </a:r>
          </a:p>
          <a:p>
            <a:pPr marL="800100" lvl="1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distâncias proporcionais</a:t>
            </a:r>
          </a:p>
          <a:p>
            <a:pPr marL="800100" lvl="1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áreas proporcionais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E81986-6C5E-BDF0-73AE-7D683DA140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11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74409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Coordenadas Baricêntricas</a:t>
            </a:r>
            <a:endParaRPr/>
          </a:p>
        </p:txBody>
      </p:sp>
      <p:sp>
        <p:nvSpPr>
          <p:cNvPr id="152" name="Google Shape;152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12</a:t>
            </a:fld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933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dirty="0"/>
              <a:t>Ponto de vista geométrico de distâncias proporcionais</a:t>
            </a:r>
            <a:endParaRPr dirty="0"/>
          </a:p>
        </p:txBody>
      </p:sp>
      <p:pic>
        <p:nvPicPr>
          <p:cNvPr id="155" name="Google Shape;15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73042" y="1408451"/>
            <a:ext cx="4063244" cy="378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13</a:t>
            </a:fld>
            <a:endParaRPr/>
          </a:p>
        </p:txBody>
      </p:sp>
      <p:pic>
        <p:nvPicPr>
          <p:cNvPr id="238" name="Google Shape;23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7747" y="898118"/>
            <a:ext cx="5872698" cy="430146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</a:pPr>
            <a:r>
              <a:rPr lang="en-BR" dirty="0"/>
              <a:t>Coordenadas Baricêntricas como Distâncias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Lembrando: Equação da Reta</a:t>
            </a:r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14</a:t>
            </a:fld>
            <a:endParaRPr/>
          </a:p>
        </p:txBody>
      </p:sp>
      <p:pic>
        <p:nvPicPr>
          <p:cNvPr id="163" name="Google Shape;16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9375" y="3639547"/>
            <a:ext cx="3964633" cy="20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0"/>
          <p:cNvSpPr/>
          <p:nvPr/>
        </p:nvSpPr>
        <p:spPr>
          <a:xfrm>
            <a:off x="250838" y="79692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en-BR" sz="2300" i="1">
                <a:solidFill>
                  <a:schemeClr val="dk1"/>
                </a:solidFill>
              </a:rPr>
              <a:t>p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en-BR" sz="2300" i="1">
                <a:solidFill>
                  <a:schemeClr val="dk1"/>
                </a:solidFill>
              </a:rPr>
              <a:t>n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(</a:t>
            </a:r>
            <a:r>
              <a:rPr lang="en-BR" sz="2300" i="1">
                <a:solidFill>
                  <a:schemeClr val="dk1"/>
                </a:solidFill>
              </a:rPr>
              <a:t>x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en-BR" sz="2300" i="1">
                <a:solidFill>
                  <a:schemeClr val="dk1"/>
                </a:solidFill>
              </a:rPr>
              <a:t>x</a:t>
            </a:r>
            <a:r>
              <a:rPr lang="en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en-BR" sz="2300" i="1">
                <a:solidFill>
                  <a:schemeClr val="dk1"/>
                </a:solidFill>
              </a:rPr>
              <a:t>y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en-BR" sz="2300" i="1">
                <a:solidFill>
                  <a:schemeClr val="dk1"/>
                </a:solidFill>
              </a:rPr>
              <a:t>y</a:t>
            </a:r>
            <a:r>
              <a:rPr lang="en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BR" sz="2300" i="1">
                <a:solidFill>
                  <a:schemeClr val="dk1"/>
                </a:solidFill>
              </a:rPr>
              <a:t>•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BR" sz="2300" i="1">
                <a:solidFill>
                  <a:schemeClr val="dk1"/>
                </a:solidFill>
              </a:rPr>
              <a:t>y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y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 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en-BR" sz="2300" i="1">
                <a:solidFill>
                  <a:schemeClr val="dk1"/>
                </a:solidFill>
              </a:rPr>
              <a:t>–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BR" sz="2300" i="1">
                <a:solidFill>
                  <a:schemeClr val="dk1"/>
                </a:solidFill>
              </a:rPr>
              <a:t>x</a:t>
            </a:r>
            <a:r>
              <a:rPr lang="en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en-BR" sz="2300" i="1">
                <a:solidFill>
                  <a:schemeClr val="dk1"/>
                </a:solidFill>
              </a:rPr>
              <a:t>x</a:t>
            </a:r>
            <a:r>
              <a:rPr lang="en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))</a:t>
            </a:r>
            <a:endParaRPr/>
          </a:p>
        </p:txBody>
      </p:sp>
      <p:sp>
        <p:nvSpPr>
          <p:cNvPr id="165" name="Google Shape;165;p20"/>
          <p:cNvSpPr/>
          <p:nvPr/>
        </p:nvSpPr>
        <p:spPr>
          <a:xfrm>
            <a:off x="239663" y="138672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300" i="1">
                <a:solidFill>
                  <a:schemeClr val="dk1"/>
                </a:solidFill>
              </a:rPr>
              <a:t>                      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-BR" sz="2300" i="1">
                <a:solidFill>
                  <a:schemeClr val="dk1"/>
                </a:solidFill>
              </a:rPr>
              <a:t>(x – x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)(y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y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</a:t>
            </a:r>
            <a:r>
              <a:rPr lang="en-BR">
                <a:solidFill>
                  <a:schemeClr val="dk1"/>
                </a:solidFill>
              </a:rPr>
              <a:t> </a:t>
            </a:r>
            <a:r>
              <a:rPr lang="en-BR" sz="2300" i="1">
                <a:solidFill>
                  <a:schemeClr val="dk1"/>
                </a:solidFill>
              </a:rPr>
              <a:t>– (y – y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)(x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x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</a:t>
            </a:r>
            <a:endParaRPr/>
          </a:p>
        </p:txBody>
      </p:sp>
      <p:sp>
        <p:nvSpPr>
          <p:cNvPr id="166" name="Google Shape;166;p20"/>
          <p:cNvSpPr/>
          <p:nvPr/>
        </p:nvSpPr>
        <p:spPr>
          <a:xfrm>
            <a:off x="250838" y="2032145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300" i="1">
                <a:solidFill>
                  <a:schemeClr val="dk1"/>
                </a:solidFill>
              </a:rPr>
              <a:t>                      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-BR" sz="2300" i="1">
                <a:solidFill>
                  <a:schemeClr val="dk1"/>
                </a:solidFill>
              </a:rPr>
              <a:t>(y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y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)x – (x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x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)y + y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(x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x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 – x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(y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y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Calculando as Coordenadas Baricêntricas</a:t>
            </a:r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2300" i="1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BR" sz="2300" i="1" baseline="-25000">
                <a:latin typeface="Arial"/>
                <a:ea typeface="Arial"/>
                <a:cs typeface="Arial"/>
                <a:sym typeface="Arial"/>
              </a:rPr>
              <a:t>PQ</a:t>
            </a:r>
            <a:r>
              <a:rPr lang="en-BR" sz="2300" i="1">
                <a:latin typeface="Arial"/>
                <a:ea typeface="Arial"/>
                <a:cs typeface="Arial"/>
                <a:sym typeface="Arial"/>
              </a:rPr>
              <a:t>(x, y)</a:t>
            </a:r>
            <a:r>
              <a:rPr lang="en-BR"/>
              <a:t> é a distância do ponto (x,y) até a linha PQ.</a:t>
            </a:r>
            <a:endParaRPr/>
          </a:p>
        </p:txBody>
      </p:sp>
      <p:sp>
        <p:nvSpPr>
          <p:cNvPr id="173" name="Google Shape;173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15</a:t>
            </a:fld>
            <a:endParaRPr/>
          </a:p>
        </p:txBody>
      </p:sp>
      <p:pic>
        <p:nvPicPr>
          <p:cNvPr id="174" name="Google Shape;174;p21"/>
          <p:cNvPicPr preferRelativeResize="0"/>
          <p:nvPr/>
        </p:nvPicPr>
        <p:blipFill rotWithShape="1">
          <a:blip r:embed="rId3">
            <a:alphaModFix/>
          </a:blip>
          <a:srcRect t="26242"/>
          <a:stretch/>
        </p:blipFill>
        <p:spPr>
          <a:xfrm>
            <a:off x="564163" y="2329750"/>
            <a:ext cx="8306274" cy="25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1"/>
          <p:cNvSpPr/>
          <p:nvPr/>
        </p:nvSpPr>
        <p:spPr>
          <a:xfrm>
            <a:off x="390538" y="1490595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PQ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(x, y) </a:t>
            </a:r>
            <a:r>
              <a:rPr lang="en-BR" sz="2300" i="1">
                <a:solidFill>
                  <a:schemeClr val="dk1"/>
                </a:solidFill>
              </a:rPr>
              <a:t>= (y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y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)x – (x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x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)y + y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(x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x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 – x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(y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y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</a:t>
            </a:r>
            <a:endParaRPr/>
          </a:p>
        </p:txBody>
      </p:sp>
      <p:sp>
        <p:nvSpPr>
          <p:cNvPr id="176" name="Google Shape;176;p21"/>
          <p:cNvSpPr txBox="1"/>
          <p:nvPr/>
        </p:nvSpPr>
        <p:spPr>
          <a:xfrm>
            <a:off x="617550" y="5003175"/>
            <a:ext cx="79089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500" dirty="0">
                <a:solidFill>
                  <a:srgbClr val="C00026"/>
                </a:solidFill>
              </a:rPr>
              <a:t>Obs: Cuidado com os sinais, lembre-se de que nas coordenadas da tela o Y aponta para baixo então seus cálculos podem com valores invertidos.</a:t>
            </a:r>
            <a:endParaRPr sz="1700" dirty="0">
              <a:solidFill>
                <a:srgbClr val="C00026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Coordenadas Baricêntricas</a:t>
            </a:r>
            <a:endParaRPr/>
          </a:p>
        </p:txBody>
      </p:sp>
      <p:sp>
        <p:nvSpPr>
          <p:cNvPr id="183" name="Google Shape;183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16</a:t>
            </a:fld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5872897" y="3385530"/>
            <a:ext cx="302600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Construções similares para as outras coordenadas</a:t>
            </a:r>
            <a:endParaRPr/>
          </a:p>
        </p:txBody>
      </p:sp>
      <p:sp>
        <p:nvSpPr>
          <p:cNvPr id="185" name="Google Shape;185;p22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933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Ponto de vista geométrico – distâncias proporcionais</a:t>
            </a:r>
            <a:endParaRPr/>
          </a:p>
        </p:txBody>
      </p:sp>
      <p:pic>
        <p:nvPicPr>
          <p:cNvPr id="186" name="Google Shape;18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4328" y="1366887"/>
            <a:ext cx="4063244" cy="378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04874" y="2171665"/>
            <a:ext cx="2375450" cy="1004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Fórmulas das Coordenadas Baricêntricas</a:t>
            </a:r>
            <a:endParaRPr/>
          </a:p>
        </p:txBody>
      </p:sp>
      <p:sp>
        <p:nvSpPr>
          <p:cNvPr id="194" name="Google Shape;194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17</a:t>
            </a:fld>
            <a:endParaRPr/>
          </a:p>
        </p:txBody>
      </p:sp>
      <p:pic>
        <p:nvPicPr>
          <p:cNvPr id="195" name="Google Shape;19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8968" y="758071"/>
            <a:ext cx="6546063" cy="4524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Área de um triângulo</a:t>
            </a:r>
            <a:endParaRPr/>
          </a:p>
        </p:txBody>
      </p:sp>
      <p:sp>
        <p:nvSpPr>
          <p:cNvPr id="202" name="Google Shape;202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18</a:t>
            </a:fld>
            <a:endParaRPr/>
          </a:p>
        </p:txBody>
      </p:sp>
      <p:sp>
        <p:nvSpPr>
          <p:cNvPr id="203" name="Google Shape;203;p24"/>
          <p:cNvSpPr/>
          <p:nvPr/>
        </p:nvSpPr>
        <p:spPr>
          <a:xfrm>
            <a:off x="474900" y="1070175"/>
            <a:ext cx="3121500" cy="2766900"/>
          </a:xfrm>
          <a:prstGeom prst="triangle">
            <a:avLst>
              <a:gd name="adj" fmla="val 7077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4" name="Google Shape;204;p24"/>
          <p:cNvCxnSpPr>
            <a:stCxn id="203" idx="0"/>
          </p:cNvCxnSpPr>
          <p:nvPr/>
        </p:nvCxnSpPr>
        <p:spPr>
          <a:xfrm>
            <a:off x="2683986" y="1070175"/>
            <a:ext cx="0" cy="276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24"/>
          <p:cNvCxnSpPr/>
          <p:nvPr/>
        </p:nvCxnSpPr>
        <p:spPr>
          <a:xfrm rot="10800000">
            <a:off x="474900" y="3913275"/>
            <a:ext cx="3121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06" name="Google Shape;206;p24"/>
          <p:cNvSpPr txBox="1"/>
          <p:nvPr/>
        </p:nvSpPr>
        <p:spPr>
          <a:xfrm>
            <a:off x="1768050" y="3837075"/>
            <a:ext cx="53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>
                <a:solidFill>
                  <a:schemeClr val="dk1"/>
                </a:solidFill>
              </a:rPr>
              <a:t>base</a:t>
            </a:r>
            <a:endParaRPr/>
          </a:p>
        </p:txBody>
      </p:sp>
      <p:sp>
        <p:nvSpPr>
          <p:cNvPr id="207" name="Google Shape;207;p24"/>
          <p:cNvSpPr txBox="1"/>
          <p:nvPr/>
        </p:nvSpPr>
        <p:spPr>
          <a:xfrm>
            <a:off x="2141960" y="2835925"/>
            <a:ext cx="75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>
                <a:solidFill>
                  <a:schemeClr val="dk1"/>
                </a:solidFill>
              </a:rPr>
              <a:t>altura</a:t>
            </a:r>
            <a:endParaRPr/>
          </a:p>
        </p:txBody>
      </p:sp>
      <p:pic>
        <p:nvPicPr>
          <p:cNvPr id="208" name="Google Shape;208;p24" descr="{&quot;backgroundColorModified&quot;:null,&quot;font&quot;:{&quot;family&quot;:&quot;Arial&quot;,&quot;size&quot;:12,&quot;color&quot;:&quot;#000000&quot;},&quot;aid&quot;:null,&quot;backgroundColor&quot;:&quot;#FFFFFF&quot;,&quot;id&quot;:&quot;1&quot;,&quot;type&quot;:&quot;$$&quot;,&quot;code&quot;:&quot;$$\\text{area}=\\frac{\\text{base}\\cdot\\text{altura}}{2}$$&quot;,&quot;ts&quot;:1631889579675,&quot;cs&quot;:&quot;/131QBtQsUZlDL2njvZJTg==&quot;,&quot;size&quot;:{&quot;width&quot;:163.16666666666666,&quot;height&quot;:38.6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513" y="4419625"/>
            <a:ext cx="2323625" cy="55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4"/>
          <p:cNvSpPr/>
          <p:nvPr/>
        </p:nvSpPr>
        <p:spPr>
          <a:xfrm>
            <a:off x="4985175" y="1070525"/>
            <a:ext cx="3121500" cy="2766900"/>
          </a:xfrm>
          <a:prstGeom prst="triangle">
            <a:avLst>
              <a:gd name="adj" fmla="val 7077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0" name="Google Shape;210;p24"/>
          <p:cNvCxnSpPr>
            <a:stCxn id="209" idx="0"/>
            <a:endCxn id="209" idx="2"/>
          </p:cNvCxnSpPr>
          <p:nvPr/>
        </p:nvCxnSpPr>
        <p:spPr>
          <a:xfrm flipH="1">
            <a:off x="4985061" y="1070525"/>
            <a:ext cx="2209200" cy="2766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11" name="Google Shape;211;p24"/>
          <p:cNvCxnSpPr/>
          <p:nvPr/>
        </p:nvCxnSpPr>
        <p:spPr>
          <a:xfrm rot="10800000">
            <a:off x="4985175" y="3837425"/>
            <a:ext cx="3121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212" name="Google Shape;212;p24" descr="{&quot;backgroundColorModified&quot;:false,&quot;type&quot;:&quot;$$&quot;,&quot;aid&quot;:null,&quot;code&quot;:&quot;$$\\text{area}=\\frac{\\left\\|v_{0}\\times v_{1}\\right\\|}{2}$$&quot;,&quot;id&quot;:&quot;1&quot;,&quot;backgroundColor&quot;:&quot;#FFFFFF&quot;,&quot;font&quot;:{&quot;color&quot;:&quot;#000000&quot;,&quot;size&quot;:17.5,&quot;family&quot;:&quot;Arial&quot;},&quot;ts&quot;:1631891557411,&quot;cs&quot;:&quot;LLUxvdycnLTTO/hobqB2VA==&quot;,&quot;size&quot;:{&quot;width&quot;:204.33333333333326,&quot;height&quot;:58.833333333333336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6371" y="4419975"/>
            <a:ext cx="1946275" cy="560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2763" y="3911697"/>
            <a:ext cx="226325" cy="2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1725" y="2356185"/>
            <a:ext cx="226300" cy="194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Coordenadas Baricêntricas</a:t>
            </a:r>
            <a:endParaRPr/>
          </a:p>
        </p:txBody>
      </p:sp>
      <p:sp>
        <p:nvSpPr>
          <p:cNvPr id="221" name="Google Shape;221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19</a:t>
            </a:fld>
            <a:endParaRPr/>
          </a:p>
        </p:txBody>
      </p:sp>
      <p:sp>
        <p:nvSpPr>
          <p:cNvPr id="222" name="Google Shape;222;p25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933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dirty="0"/>
              <a:t>Ponto de vista geométrico de áreas proporcionais</a:t>
            </a:r>
            <a:endParaRPr dirty="0"/>
          </a:p>
        </p:txBody>
      </p:sp>
      <p:pic>
        <p:nvPicPr>
          <p:cNvPr id="223" name="Google Shape;22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62616" y="1981572"/>
            <a:ext cx="2590474" cy="2326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1551" y="1342413"/>
            <a:ext cx="3826125" cy="36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76;p21">
            <a:extLst>
              <a:ext uri="{FF2B5EF4-FFF2-40B4-BE49-F238E27FC236}">
                <a16:creationId xmlns:a16="http://schemas.microsoft.com/office/drawing/2014/main" id="{EBF386DA-662A-714A-8F4C-0654AF30B227}"/>
              </a:ext>
            </a:extLst>
          </p:cNvPr>
          <p:cNvSpPr txBox="1"/>
          <p:nvPr/>
        </p:nvSpPr>
        <p:spPr>
          <a:xfrm>
            <a:off x="617550" y="5003175"/>
            <a:ext cx="79089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500" dirty="0">
                <a:solidFill>
                  <a:srgbClr val="C00026"/>
                </a:solidFill>
              </a:rPr>
              <a:t>Obs: Essa abordagem tem vantagens se você estiver usando produtos vetoriais nos seus cálculos.</a:t>
            </a:r>
            <a:endParaRPr sz="1700" dirty="0">
              <a:solidFill>
                <a:srgbClr val="C00026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</a:pPr>
            <a:r>
              <a:rPr lang="en-BR"/>
              <a:t>Desenhando Triângulos Coloridos</a:t>
            </a:r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250645" y="838975"/>
            <a:ext cx="4453707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800" dirty="0"/>
              <a:t>Vamos definir que cada vértice do triângulo possui um valor de cor.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lang="en-BR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800" dirty="0"/>
              <a:t>Esses valores são usados para definir um degradê dentro do triângulo.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800" dirty="0"/>
              <a:t>Se os vértices tiverem todos o mesmo valor de cor, o cálculo é simples.</a:t>
            </a:r>
            <a:endParaRPr sz="1800" dirty="0"/>
          </a:p>
        </p:txBody>
      </p:sp>
      <p:sp>
        <p:nvSpPr>
          <p:cNvPr id="61" name="Google Shape;61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</a:t>
            </a:fld>
            <a:endParaRPr/>
          </a:p>
        </p:txBody>
      </p:sp>
      <p:sp>
        <p:nvSpPr>
          <p:cNvPr id="62" name="Google Shape;62;p10"/>
          <p:cNvSpPr/>
          <p:nvPr/>
        </p:nvSpPr>
        <p:spPr>
          <a:xfrm rot="-1199873">
            <a:off x="3637682" y="1463522"/>
            <a:ext cx="3478218" cy="3089682"/>
          </a:xfrm>
          <a:prstGeom prst="triangle">
            <a:avLst>
              <a:gd name="adj" fmla="val 50117"/>
            </a:avLst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0"/>
          <p:cNvSpPr txBox="1"/>
          <p:nvPr/>
        </p:nvSpPr>
        <p:spPr>
          <a:xfrm>
            <a:off x="4273375" y="4968575"/>
            <a:ext cx="2549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0</a:t>
            </a:r>
            <a:r>
              <a:rPr lang="en-BR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(R:0, G:0, B:1)</a:t>
            </a:r>
            <a:endParaRPr sz="1800" b="1" baseline="-25000"/>
          </a:p>
        </p:txBody>
      </p:sp>
      <p:sp>
        <p:nvSpPr>
          <p:cNvPr id="64" name="Google Shape;64;p10"/>
          <p:cNvSpPr/>
          <p:nvPr/>
        </p:nvSpPr>
        <p:spPr>
          <a:xfrm>
            <a:off x="4208831" y="4968575"/>
            <a:ext cx="128100" cy="128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0"/>
          <p:cNvSpPr txBox="1"/>
          <p:nvPr/>
        </p:nvSpPr>
        <p:spPr>
          <a:xfrm>
            <a:off x="7239550" y="3892025"/>
            <a:ext cx="1904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1</a:t>
            </a:r>
            <a:r>
              <a:rPr lang="en-BR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(R:0, G:0, B:1)</a:t>
            </a:r>
            <a:endParaRPr sz="1800" b="1" baseline="-25000"/>
          </a:p>
        </p:txBody>
      </p:sp>
      <p:sp>
        <p:nvSpPr>
          <p:cNvPr id="66" name="Google Shape;66;p10"/>
          <p:cNvSpPr/>
          <p:nvPr/>
        </p:nvSpPr>
        <p:spPr>
          <a:xfrm>
            <a:off x="7460008" y="3794191"/>
            <a:ext cx="128100" cy="128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0"/>
          <p:cNvSpPr txBox="1"/>
          <p:nvPr/>
        </p:nvSpPr>
        <p:spPr>
          <a:xfrm>
            <a:off x="4753107" y="1144122"/>
            <a:ext cx="1965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2 </a:t>
            </a:r>
            <a:r>
              <a:rPr lang="en-BR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(R:0, G:0, B:1)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8" name="Google Shape;68;p10"/>
          <p:cNvSpPr/>
          <p:nvPr/>
        </p:nvSpPr>
        <p:spPr>
          <a:xfrm>
            <a:off x="4799894" y="1484816"/>
            <a:ext cx="128100" cy="128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" name="Google Shape;69;p10"/>
          <p:cNvCxnSpPr>
            <a:cxnSpLocks/>
            <a:stCxn id="71" idx="3"/>
          </p:cNvCxnSpPr>
          <p:nvPr/>
        </p:nvCxnSpPr>
        <p:spPr>
          <a:xfrm flipV="1">
            <a:off x="2528028" y="3277225"/>
            <a:ext cx="2918097" cy="1148471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70" name="Google Shape;70;p10"/>
          <p:cNvSpPr/>
          <p:nvPr/>
        </p:nvSpPr>
        <p:spPr>
          <a:xfrm>
            <a:off x="5454275" y="3248615"/>
            <a:ext cx="69300" cy="6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0"/>
          <p:cNvSpPr txBox="1"/>
          <p:nvPr/>
        </p:nvSpPr>
        <p:spPr>
          <a:xfrm>
            <a:off x="840228" y="4233246"/>
            <a:ext cx="1687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3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(R:0, G:0, B:1)</a:t>
            </a:r>
            <a:endParaRPr sz="15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Processo de Rasterização</a:t>
            </a:r>
            <a:endParaRPr/>
          </a:p>
        </p:txBody>
      </p:sp>
      <p:sp>
        <p:nvSpPr>
          <p:cNvPr id="256" name="Google Shape;256;p29"/>
          <p:cNvSpPr txBox="1">
            <a:spLocks noGrp="1"/>
          </p:cNvSpPr>
          <p:nvPr>
            <p:ph type="body" idx="1"/>
          </p:nvPr>
        </p:nvSpPr>
        <p:spPr>
          <a:xfrm>
            <a:off x="390549" y="838975"/>
            <a:ext cx="58899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-BR"/>
              <a:t>O triângulo é projetado na tela, ou sejam os vértices do triângulo são convertidos do espaço da câmera (3D) para o espaço da tela (2D).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BR"/>
              <a:t>Se um pixel se encontra dentro do triângulo, as coordenadas baricêntricas desse pixel são calculadas para interpolar os valores dos vértices e identificar o valor do pixel.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/>
          </a:p>
        </p:txBody>
      </p:sp>
      <p:sp>
        <p:nvSpPr>
          <p:cNvPr id="257" name="Google Shape;257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20</a:t>
            </a:fld>
            <a:endParaRPr/>
          </a:p>
        </p:txBody>
      </p:sp>
      <p:pic>
        <p:nvPicPr>
          <p:cNvPr id="258" name="Google Shape;2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5370" y="949596"/>
            <a:ext cx="2558750" cy="4025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"/>
          <p:cNvSpPr/>
          <p:nvPr/>
        </p:nvSpPr>
        <p:spPr>
          <a:xfrm>
            <a:off x="6084450" y="2367425"/>
            <a:ext cx="2427900" cy="239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Projeções Perspectivas Cria Não Linearidades</a:t>
            </a:r>
            <a:endParaRPr/>
          </a:p>
        </p:txBody>
      </p:sp>
      <p:sp>
        <p:nvSpPr>
          <p:cNvPr id="266" name="Google Shape;266;p30"/>
          <p:cNvSpPr txBox="1">
            <a:spLocks noGrp="1"/>
          </p:cNvSpPr>
          <p:nvPr>
            <p:ph type="body" idx="1"/>
          </p:nvPr>
        </p:nvSpPr>
        <p:spPr>
          <a:xfrm>
            <a:off x="322119" y="838975"/>
            <a:ext cx="8645236" cy="4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800" dirty="0"/>
              <a:t>Uma interpolação no espaço da tela (2D) não é a mesma de no espaço da câmera (3D).</a:t>
            </a: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800" dirty="0"/>
              <a:t>Devido a projeção perspectiva, a interpolação baricêntrica dos valores dos vértices do triângulo não são uma função afim.</a:t>
            </a:r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7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800" dirty="0"/>
              <a:t>Uma interpolação linear nas coordenadas do mundo produz uma interpolação não linear nas coordenadas da tela!</a:t>
            </a:r>
            <a:endParaRPr sz="1800" dirty="0"/>
          </a:p>
        </p:txBody>
      </p:sp>
      <p:sp>
        <p:nvSpPr>
          <p:cNvPr id="267" name="Google Shape;267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21</a:t>
            </a:fld>
            <a:endParaRPr/>
          </a:p>
        </p:txBody>
      </p:sp>
      <p:pic>
        <p:nvPicPr>
          <p:cNvPr id="268" name="Google Shape;26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8587" y="2174260"/>
            <a:ext cx="4191786" cy="268972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0"/>
          <p:cNvSpPr/>
          <p:nvPr/>
        </p:nvSpPr>
        <p:spPr>
          <a:xfrm>
            <a:off x="738900" y="4382575"/>
            <a:ext cx="22620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Plano de Imagem</a:t>
            </a:r>
            <a:endParaRPr sz="1200"/>
          </a:p>
        </p:txBody>
      </p:sp>
      <p:sp>
        <p:nvSpPr>
          <p:cNvPr id="270" name="Google Shape;270;p30"/>
          <p:cNvSpPr txBox="1"/>
          <p:nvPr/>
        </p:nvSpPr>
        <p:spPr>
          <a:xfrm>
            <a:off x="474900" y="23523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>
                <a:solidFill>
                  <a:schemeClr val="dk1"/>
                </a:solidFill>
              </a:rPr>
              <a:t>Deveria ser:</a:t>
            </a:r>
            <a:endParaRPr/>
          </a:p>
        </p:txBody>
      </p:sp>
      <p:sp>
        <p:nvSpPr>
          <p:cNvPr id="271" name="Google Shape;271;p30"/>
          <p:cNvSpPr txBox="1"/>
          <p:nvPr/>
        </p:nvSpPr>
        <p:spPr>
          <a:xfrm>
            <a:off x="5113350" y="23523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>
                <a:solidFill>
                  <a:schemeClr val="dk1"/>
                </a:solidFill>
              </a:rPr>
              <a:t>Porém fica:</a:t>
            </a:r>
            <a:endParaRPr/>
          </a:p>
        </p:txBody>
      </p:sp>
      <p:graphicFrame>
        <p:nvGraphicFramePr>
          <p:cNvPr id="272" name="Google Shape;272;p30"/>
          <p:cNvGraphicFramePr/>
          <p:nvPr/>
        </p:nvGraphicFramePr>
        <p:xfrm>
          <a:off x="6306625" y="2566625"/>
          <a:ext cx="1995225" cy="1981050"/>
        </p:xfrm>
        <a:graphic>
          <a:graphicData uri="http://schemas.openxmlformats.org/drawingml/2006/table">
            <a:tbl>
              <a:tblPr>
                <a:noFill/>
                <a:tableStyleId>{F4867C94-ED72-482D-90EB-B3E5E6752B99}</a:tableStyleId>
              </a:tblPr>
              <a:tblGrid>
                <a:gridCol w="1995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995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3232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995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3232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995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Estratégia, usar o Z para calcular os valores</a:t>
            </a:r>
            <a:endParaRPr/>
          </a:p>
        </p:txBody>
      </p:sp>
      <p:sp>
        <p:nvSpPr>
          <p:cNvPr id="297" name="Google Shape;297;p33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21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dirty="0"/>
              <a:t>Mas e o Z de onde estamos amostrando?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dirty="0"/>
              <a:t>Temos o Z dos vértices no espaço da câmera.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dirty="0"/>
              <a:t>Média harmônica ponderada, os pesos são alfa, beta e gama.</a:t>
            </a:r>
            <a:endParaRPr dirty="0"/>
          </a:p>
        </p:txBody>
      </p:sp>
      <p:sp>
        <p:nvSpPr>
          <p:cNvPr id="298" name="Google Shape;298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22</a:t>
            </a:fld>
            <a:endParaRPr/>
          </a:p>
        </p:txBody>
      </p:sp>
      <p:grpSp>
        <p:nvGrpSpPr>
          <p:cNvPr id="299" name="Google Shape;299;p33"/>
          <p:cNvGrpSpPr/>
          <p:nvPr/>
        </p:nvGrpSpPr>
        <p:grpSpPr>
          <a:xfrm>
            <a:off x="5580038" y="2438871"/>
            <a:ext cx="2751354" cy="2552023"/>
            <a:chOff x="4436120" y="672977"/>
            <a:chExt cx="3547845" cy="2552023"/>
          </a:xfrm>
        </p:grpSpPr>
        <p:cxnSp>
          <p:nvCxnSpPr>
            <p:cNvPr id="300" name="Google Shape;300;p33"/>
            <p:cNvCxnSpPr/>
            <p:nvPr/>
          </p:nvCxnSpPr>
          <p:spPr>
            <a:xfrm flipH="1">
              <a:off x="5387950" y="672977"/>
              <a:ext cx="128700" cy="1937700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01" name="Google Shape;301;p33"/>
            <p:cNvCxnSpPr/>
            <p:nvPr/>
          </p:nvCxnSpPr>
          <p:spPr>
            <a:xfrm rot="10800000" flipH="1">
              <a:off x="4436120" y="2610600"/>
              <a:ext cx="951600" cy="614400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02" name="Google Shape;302;p33"/>
            <p:cNvCxnSpPr/>
            <p:nvPr/>
          </p:nvCxnSpPr>
          <p:spPr>
            <a:xfrm>
              <a:off x="5415665" y="2637231"/>
              <a:ext cx="2568300" cy="160800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303" name="Google Shape;303;p33"/>
          <p:cNvSpPr/>
          <p:nvPr/>
        </p:nvSpPr>
        <p:spPr>
          <a:xfrm rot="-1167515">
            <a:off x="6234469" y="3276750"/>
            <a:ext cx="1747089" cy="1306069"/>
          </a:xfrm>
          <a:prstGeom prst="triangle">
            <a:avLst>
              <a:gd name="adj" fmla="val 35281"/>
            </a:avLst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3"/>
          <p:cNvSpPr txBox="1"/>
          <p:nvPr/>
        </p:nvSpPr>
        <p:spPr>
          <a:xfrm>
            <a:off x="6488203" y="4715875"/>
            <a:ext cx="515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0</a:t>
            </a:r>
            <a:endParaRPr sz="1800" b="1" baseline="-25000"/>
          </a:p>
        </p:txBody>
      </p:sp>
      <p:sp>
        <p:nvSpPr>
          <p:cNvPr id="305" name="Google Shape;305;p33"/>
          <p:cNvSpPr/>
          <p:nvPr/>
        </p:nvSpPr>
        <p:spPr>
          <a:xfrm>
            <a:off x="6457688" y="4813903"/>
            <a:ext cx="70800" cy="708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3"/>
          <p:cNvSpPr txBox="1"/>
          <p:nvPr/>
        </p:nvSpPr>
        <p:spPr>
          <a:xfrm>
            <a:off x="8008014" y="3873772"/>
            <a:ext cx="515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 dirty="0">
                <a:solidFill>
                  <a:schemeClr val="dk1"/>
                </a:solidFill>
              </a:rPr>
              <a:t>P</a:t>
            </a:r>
            <a:r>
              <a:rPr lang="en-BR" sz="1600" b="1" baseline="-25000" dirty="0">
                <a:solidFill>
                  <a:schemeClr val="dk1"/>
                </a:solidFill>
              </a:rPr>
              <a:t>1</a:t>
            </a:r>
            <a:endParaRPr sz="1800" b="1" baseline="-25000" dirty="0"/>
          </a:p>
        </p:txBody>
      </p:sp>
      <p:sp>
        <p:nvSpPr>
          <p:cNvPr id="307" name="Google Shape;307;p33"/>
          <p:cNvSpPr/>
          <p:nvPr/>
        </p:nvSpPr>
        <p:spPr>
          <a:xfrm>
            <a:off x="8126348" y="4219895"/>
            <a:ext cx="70800" cy="708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3"/>
          <p:cNvSpPr txBox="1"/>
          <p:nvPr/>
        </p:nvSpPr>
        <p:spPr>
          <a:xfrm>
            <a:off x="6620382" y="3081402"/>
            <a:ext cx="515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2</a:t>
            </a:r>
            <a:endParaRPr sz="1800" b="1" baseline="-25000"/>
          </a:p>
        </p:txBody>
      </p:sp>
      <p:sp>
        <p:nvSpPr>
          <p:cNvPr id="309" name="Google Shape;309;p33"/>
          <p:cNvSpPr/>
          <p:nvPr/>
        </p:nvSpPr>
        <p:spPr>
          <a:xfrm>
            <a:off x="6612500" y="3352839"/>
            <a:ext cx="70800" cy="708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3"/>
          <p:cNvSpPr/>
          <p:nvPr/>
        </p:nvSpPr>
        <p:spPr>
          <a:xfrm>
            <a:off x="2060125" y="3385275"/>
            <a:ext cx="3083700" cy="17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3"/>
          <p:cNvSpPr/>
          <p:nvPr/>
        </p:nvSpPr>
        <p:spPr>
          <a:xfrm rot="20092138">
            <a:off x="2649143" y="3587367"/>
            <a:ext cx="1700213" cy="991799"/>
          </a:xfrm>
          <a:prstGeom prst="triangle">
            <a:avLst>
              <a:gd name="adj" fmla="val 25209"/>
            </a:avLst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3"/>
          <p:cNvSpPr txBox="1"/>
          <p:nvPr/>
        </p:nvSpPr>
        <p:spPr>
          <a:xfrm>
            <a:off x="2907914" y="4731752"/>
            <a:ext cx="515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0</a:t>
            </a:r>
            <a:endParaRPr sz="1800" b="1" baseline="-25000"/>
          </a:p>
        </p:txBody>
      </p:sp>
      <p:sp>
        <p:nvSpPr>
          <p:cNvPr id="313" name="Google Shape;313;p33"/>
          <p:cNvSpPr txBox="1"/>
          <p:nvPr/>
        </p:nvSpPr>
        <p:spPr>
          <a:xfrm>
            <a:off x="4276654" y="3795822"/>
            <a:ext cx="515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 dirty="0">
                <a:solidFill>
                  <a:schemeClr val="dk1"/>
                </a:solidFill>
              </a:rPr>
              <a:t>P</a:t>
            </a:r>
            <a:r>
              <a:rPr lang="en-BR" sz="1600" b="1" baseline="-25000" dirty="0">
                <a:solidFill>
                  <a:schemeClr val="dk1"/>
                </a:solidFill>
              </a:rPr>
              <a:t>1</a:t>
            </a:r>
            <a:endParaRPr sz="1800" b="1" baseline="-25000" dirty="0"/>
          </a:p>
        </p:txBody>
      </p:sp>
      <p:sp>
        <p:nvSpPr>
          <p:cNvPr id="314" name="Google Shape;314;p33"/>
          <p:cNvSpPr txBox="1"/>
          <p:nvPr/>
        </p:nvSpPr>
        <p:spPr>
          <a:xfrm>
            <a:off x="2862681" y="3465190"/>
            <a:ext cx="515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2</a:t>
            </a:r>
            <a:endParaRPr sz="1800" b="1" baseline="-25000"/>
          </a:p>
        </p:txBody>
      </p:sp>
      <p:sp>
        <p:nvSpPr>
          <p:cNvPr id="315" name="Google Shape;315;p33"/>
          <p:cNvSpPr/>
          <p:nvPr/>
        </p:nvSpPr>
        <p:spPr>
          <a:xfrm>
            <a:off x="4407828" y="4143183"/>
            <a:ext cx="70800" cy="708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3"/>
          <p:cNvSpPr/>
          <p:nvPr/>
        </p:nvSpPr>
        <p:spPr>
          <a:xfrm>
            <a:off x="2868748" y="3769722"/>
            <a:ext cx="70800" cy="708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3"/>
          <p:cNvSpPr/>
          <p:nvPr/>
        </p:nvSpPr>
        <p:spPr>
          <a:xfrm>
            <a:off x="2883828" y="4844062"/>
            <a:ext cx="70800" cy="708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3"/>
          <p:cNvSpPr/>
          <p:nvPr/>
        </p:nvSpPr>
        <p:spPr>
          <a:xfrm>
            <a:off x="3554548" y="4226922"/>
            <a:ext cx="70800" cy="70800"/>
          </a:xfrm>
          <a:prstGeom prst="ellipse">
            <a:avLst/>
          </a:prstGeom>
          <a:solidFill>
            <a:srgbClr val="C000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3"/>
          <p:cNvSpPr txBox="1"/>
          <p:nvPr/>
        </p:nvSpPr>
        <p:spPr>
          <a:xfrm>
            <a:off x="4087452" y="2331119"/>
            <a:ext cx="74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 b="1">
                <a:solidFill>
                  <a:schemeClr val="dk1"/>
                </a:solidFill>
              </a:rPr>
              <a:t>Z ?</a:t>
            </a:r>
            <a:endParaRPr sz="2000" b="1"/>
          </a:p>
        </p:txBody>
      </p:sp>
      <p:cxnSp>
        <p:nvCxnSpPr>
          <p:cNvPr id="320" name="Google Shape;320;p33"/>
          <p:cNvCxnSpPr/>
          <p:nvPr/>
        </p:nvCxnSpPr>
        <p:spPr>
          <a:xfrm rot="5400000">
            <a:off x="3241198" y="3039672"/>
            <a:ext cx="1459800" cy="7623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21" name="Google Shape;321;p33"/>
          <p:cNvCxnSpPr/>
          <p:nvPr/>
        </p:nvCxnSpPr>
        <p:spPr>
          <a:xfrm rot="10800000" flipH="1">
            <a:off x="7450346" y="3709623"/>
            <a:ext cx="191100" cy="148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2" name="Google Shape;322;p33"/>
          <p:cNvSpPr/>
          <p:nvPr/>
        </p:nvSpPr>
        <p:spPr>
          <a:xfrm>
            <a:off x="7204609" y="4020941"/>
            <a:ext cx="70800" cy="70800"/>
          </a:xfrm>
          <a:prstGeom prst="ellipse">
            <a:avLst/>
          </a:prstGeom>
          <a:solidFill>
            <a:srgbClr val="C000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3" name="Google Shape;323;p33"/>
          <p:cNvCxnSpPr/>
          <p:nvPr/>
        </p:nvCxnSpPr>
        <p:spPr>
          <a:xfrm rot="10800000" flipH="1">
            <a:off x="6810588" y="4056282"/>
            <a:ext cx="433800" cy="365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4" name="Google Shape;324;p33"/>
          <p:cNvCxnSpPr/>
          <p:nvPr/>
        </p:nvCxnSpPr>
        <p:spPr>
          <a:xfrm>
            <a:off x="4605252" y="2561969"/>
            <a:ext cx="2466900" cy="15018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25" name="Google Shape;325;p33" descr="{&quot;font&quot;:{&quot;color&quot;:&quot;#000000&quot;,&quot;family&quot;:&quot;Arial&quot;,&quot;size&quot;:12},&quot;type&quot;:&quot;$$&quot;,&quot;code&quot;:&quot;$$Z=\\frac{1}{\\alpha\\frac{1}{Z_{0}}+\\beta\\frac{1}{Z_{1}}+\\gamma\\frac{1}{Z_{2}}}$$&quot;,&quot;backgroundColorModified&quot;:null,&quot;backgroundColor&quot;:&quot;#FFFFFF&quot;,&quot;aid&quot;:null,&quot;id&quot;:&quot;2&quot;,&quot;ts&quot;:1631907053691,&quot;cs&quot;:&quot;ekxqzyKm6k/I1kL/YwQfBA==&quot;,&quot;size&quot;:{&quot;width&quot;:190.5,&quot;height&quot;:49.333333333333336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50" y="2220525"/>
            <a:ext cx="3287691" cy="8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3"/>
          <p:cNvSpPr txBox="1"/>
          <p:nvPr/>
        </p:nvSpPr>
        <p:spPr>
          <a:xfrm>
            <a:off x="472125" y="5292775"/>
            <a:ext cx="570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 b="1" dirty="0">
                <a:solidFill>
                  <a:srgbClr val="FF0000"/>
                </a:solidFill>
              </a:rPr>
              <a:t>Cuidado: o Z também precisa ter sofrido a divisão homogênea!</a:t>
            </a:r>
            <a:endParaRPr b="1" dirty="0">
              <a:solidFill>
                <a:srgbClr val="FF0000"/>
              </a:solidFill>
            </a:endParaRPr>
          </a:p>
        </p:txBody>
      </p:sp>
      <p:sp>
        <p:nvSpPr>
          <p:cNvPr id="295" name="Google Shape;295;p33"/>
          <p:cNvSpPr/>
          <p:nvPr/>
        </p:nvSpPr>
        <p:spPr>
          <a:xfrm rot="228391">
            <a:off x="5661804" y="2472037"/>
            <a:ext cx="2720401" cy="2672607"/>
          </a:xfrm>
          <a:prstGeom prst="cube">
            <a:avLst>
              <a:gd name="adj" fmla="val 25000"/>
            </a:avLst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A4E8A7-31E9-AC93-A6CA-4332343DE111}"/>
              </a:ext>
            </a:extLst>
          </p:cNvPr>
          <p:cNvSpPr/>
          <p:nvPr/>
        </p:nvSpPr>
        <p:spPr>
          <a:xfrm>
            <a:off x="226830" y="2133600"/>
            <a:ext cx="3544186" cy="10774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Estratégia, usar o Z para calcular os valores</a:t>
            </a:r>
            <a:endParaRPr/>
          </a:p>
        </p:txBody>
      </p:sp>
      <p:sp>
        <p:nvSpPr>
          <p:cNvPr id="333" name="Google Shape;333;p34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21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Usar agora o Z dividindo o parâmetro que se deseja interpolar.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E depois multiplica o Z do ponto sendo amostrado.</a:t>
            </a:r>
            <a:endParaRPr/>
          </a:p>
        </p:txBody>
      </p:sp>
      <p:sp>
        <p:nvSpPr>
          <p:cNvPr id="334" name="Google Shape;334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23</a:t>
            </a:fld>
            <a:endParaRPr/>
          </a:p>
        </p:txBody>
      </p:sp>
      <p:pic>
        <p:nvPicPr>
          <p:cNvPr id="335" name="Google Shape;335;p34" descr="{&quot;code&quot;:&quot;$$C=Z\\cdot\\left(\\alpha\\frac{C_{0}}{Z_{0}}+\\beta\\frac{C_{1}}{Z_{1}}+\\gamma\\frac{C_{2}}{Z_{2}}\\right)$$&quot;,&quot;font&quot;:{&quot;size&quot;:21.5,&quot;color&quot;:&quot;#000000&quot;,&quot;family&quot;:&quot;Arial&quot;},&quot;backgroundColor&quot;:&quot;#FFFFFF&quot;,&quot;aid&quot;:null,&quot;type&quot;:&quot;$$&quot;,&quot;backgroundColorModified&quot;:false,&quot;id&quot;:&quot;2&quot;,&quot;ts&quot;:1631907352508,&quot;cs&quot;:&quot;oDr5wX4D5Pog/0gDCgJLYA==&quot;,&quot;size&quot;:{&quot;width&quot;:458,&quot;height&quot;:80.66666666666667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775" y="2006642"/>
            <a:ext cx="4362450" cy="76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4"/>
          <p:cNvSpPr txBox="1">
            <a:spLocks noGrp="1"/>
          </p:cNvSpPr>
          <p:nvPr>
            <p:ph type="body" idx="1"/>
          </p:nvPr>
        </p:nvSpPr>
        <p:spPr>
          <a:xfrm>
            <a:off x="520325" y="3245732"/>
            <a:ext cx="8428200" cy="121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As coordenadas baricêntricas no espaço da tela não são transformações afim. Já se forem interpoladas com a divisão do valor de Z são transformações afim.</a:t>
            </a:r>
            <a:endParaRPr/>
          </a:p>
        </p:txBody>
      </p:sp>
      <p:sp>
        <p:nvSpPr>
          <p:cNvPr id="337" name="Google Shape;337;p34"/>
          <p:cNvSpPr/>
          <p:nvPr/>
        </p:nvSpPr>
        <p:spPr>
          <a:xfrm>
            <a:off x="2201550" y="1824574"/>
            <a:ext cx="4727400" cy="1116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4"/>
          <p:cNvSpPr txBox="1"/>
          <p:nvPr/>
        </p:nvSpPr>
        <p:spPr>
          <a:xfrm>
            <a:off x="472125" y="5292775"/>
            <a:ext cx="570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 b="1">
                <a:solidFill>
                  <a:srgbClr val="FF0000"/>
                </a:solidFill>
              </a:rPr>
              <a:t>Cuidado: o Z a ser usado é do espaço da câmera, não use o Z do NDC!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Diferença no resultado quando usada o Z</a:t>
            </a:r>
            <a:endParaRPr/>
          </a:p>
        </p:txBody>
      </p:sp>
      <p:sp>
        <p:nvSpPr>
          <p:cNvPr id="345" name="Google Shape;345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24</a:t>
            </a:fld>
            <a:endParaRPr/>
          </a:p>
        </p:txBody>
      </p:sp>
      <p:pic>
        <p:nvPicPr>
          <p:cNvPr id="346" name="Google Shape;34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600" y="1289275"/>
            <a:ext cx="3373300" cy="337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000" y="1289275"/>
            <a:ext cx="3373300" cy="33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5"/>
          <p:cNvSpPr txBox="1"/>
          <p:nvPr/>
        </p:nvSpPr>
        <p:spPr>
          <a:xfrm>
            <a:off x="725000" y="867198"/>
            <a:ext cx="3373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</a:rPr>
              <a:t>Interpolação Baricêntrica 2D</a:t>
            </a:r>
            <a:endParaRPr sz="2000"/>
          </a:p>
        </p:txBody>
      </p:sp>
      <p:sp>
        <p:nvSpPr>
          <p:cNvPr id="349" name="Google Shape;349;p35"/>
          <p:cNvSpPr txBox="1"/>
          <p:nvPr/>
        </p:nvSpPr>
        <p:spPr>
          <a:xfrm>
            <a:off x="4800650" y="867198"/>
            <a:ext cx="3373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</a:rPr>
              <a:t>Interpolação Baricêntrica 3D</a:t>
            </a:r>
            <a:endParaRPr sz="2000"/>
          </a:p>
        </p:txBody>
      </p:sp>
      <p:sp>
        <p:nvSpPr>
          <p:cNvPr id="350" name="Google Shape;350;p35"/>
          <p:cNvSpPr txBox="1"/>
          <p:nvPr/>
        </p:nvSpPr>
        <p:spPr>
          <a:xfrm>
            <a:off x="2254350" y="5416575"/>
            <a:ext cx="6114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700" u="sng">
                <a:solidFill>
                  <a:schemeClr val="hlink"/>
                </a:solidFill>
                <a:hlinkClick r:id="rId5"/>
              </a:rPr>
              <a:t>https://www.scratchapixel.com/lessons/3d-basic-rendering/rasterization-practical-implementation/perspective-correct-interpolation-vertex-attributes</a:t>
            </a:r>
            <a:r>
              <a:rPr lang="en-BR" sz="700"/>
              <a:t> </a:t>
            </a:r>
            <a:endParaRPr sz="7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Mapeamento de Texturas</a:t>
            </a:r>
            <a:endParaRPr/>
          </a:p>
        </p:txBody>
      </p:sp>
      <p:pic>
        <p:nvPicPr>
          <p:cNvPr id="357" name="Google Shape;35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2727" y="838985"/>
            <a:ext cx="6943874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25</a:t>
            </a:fld>
            <a:endParaRPr/>
          </a:p>
        </p:txBody>
      </p:sp>
      <p:sp>
        <p:nvSpPr>
          <p:cNvPr id="359" name="Google Shape;359;p36"/>
          <p:cNvSpPr/>
          <p:nvPr/>
        </p:nvSpPr>
        <p:spPr>
          <a:xfrm>
            <a:off x="2509725" y="5239675"/>
            <a:ext cx="1716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padrão na bola</a:t>
            </a:r>
            <a:endParaRPr dirty="0"/>
          </a:p>
        </p:txBody>
      </p:sp>
      <p:sp>
        <p:nvSpPr>
          <p:cNvPr id="360" name="Google Shape;360;p36"/>
          <p:cNvSpPr/>
          <p:nvPr/>
        </p:nvSpPr>
        <p:spPr>
          <a:xfrm>
            <a:off x="5825324" y="5267463"/>
            <a:ext cx="211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padrão </a:t>
            </a:r>
            <a:r>
              <a:rPr lang="en-BR" sz="1800" dirty="0">
                <a:solidFill>
                  <a:schemeClr val="dk1"/>
                </a:solidFill>
              </a:rPr>
              <a:t>na</a:t>
            </a:r>
            <a:r>
              <a:rPr lang="en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madeira</a:t>
            </a: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Realismos das Superfícies</a:t>
            </a:r>
            <a:endParaRPr/>
          </a:p>
        </p:txBody>
      </p:sp>
      <p:pic>
        <p:nvPicPr>
          <p:cNvPr id="367" name="Google Shape;367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939830"/>
            <a:ext cx="8428232" cy="3560926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26</a:t>
            </a:fld>
            <a:endParaRPr/>
          </a:p>
        </p:txBody>
      </p:sp>
      <p:sp>
        <p:nvSpPr>
          <p:cNvPr id="369" name="Google Shape;369;p37"/>
          <p:cNvSpPr/>
          <p:nvPr/>
        </p:nvSpPr>
        <p:spPr>
          <a:xfrm>
            <a:off x="384525" y="4500750"/>
            <a:ext cx="8376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BR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Adiciona detalhes sem aumentar a complexidade geométrica</a:t>
            </a:r>
            <a:endParaRPr sz="1300"/>
          </a:p>
          <a:p>
            <a:pPr marL="28575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BR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aplica uma imagem na geometria ou se pinta proceduralmente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Três Espaços</a:t>
            </a:r>
            <a:endParaRPr/>
          </a:p>
        </p:txBody>
      </p:sp>
      <p:sp>
        <p:nvSpPr>
          <p:cNvPr id="376" name="Google Shape;376;p3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1131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As superfícies habitam o espaço 3D do mundo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Cada ponto das superfícies 3D também tem uma posição onde fica na tela 2D e na textura 2D.</a:t>
            </a:r>
            <a:endParaRPr/>
          </a:p>
        </p:txBody>
      </p:sp>
      <p:sp>
        <p:nvSpPr>
          <p:cNvPr id="377" name="Google Shape;377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27</a:t>
            </a:fld>
            <a:endParaRPr/>
          </a:p>
        </p:txBody>
      </p:sp>
      <p:pic>
        <p:nvPicPr>
          <p:cNvPr id="378" name="Google Shape;37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941" y="2161858"/>
            <a:ext cx="8291445" cy="2386931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8"/>
          <p:cNvSpPr/>
          <p:nvPr/>
        </p:nvSpPr>
        <p:spPr>
          <a:xfrm>
            <a:off x="764906" y="4536947"/>
            <a:ext cx="187897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</a:t>
            </a:r>
            <a:endParaRPr/>
          </a:p>
        </p:txBody>
      </p:sp>
      <p:sp>
        <p:nvSpPr>
          <p:cNvPr id="380" name="Google Shape;380;p38"/>
          <p:cNvSpPr/>
          <p:nvPr/>
        </p:nvSpPr>
        <p:spPr>
          <a:xfrm>
            <a:off x="3207002" y="4548789"/>
            <a:ext cx="227684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do Mundo</a:t>
            </a:r>
            <a:endParaRPr/>
          </a:p>
        </p:txBody>
      </p:sp>
      <p:sp>
        <p:nvSpPr>
          <p:cNvPr id="381" name="Google Shape;381;p38"/>
          <p:cNvSpPr/>
          <p:nvPr/>
        </p:nvSpPr>
        <p:spPr>
          <a:xfrm>
            <a:off x="6015595" y="4548789"/>
            <a:ext cx="227870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Coordenadas de Textura</a:t>
            </a:r>
            <a:endParaRPr/>
          </a:p>
        </p:txBody>
      </p:sp>
      <p:sp>
        <p:nvSpPr>
          <p:cNvPr id="388" name="Google Shape;388;p39"/>
          <p:cNvSpPr txBox="1">
            <a:spLocks noGrp="1"/>
          </p:cNvSpPr>
          <p:nvPr>
            <p:ph type="body" idx="1"/>
          </p:nvPr>
        </p:nvSpPr>
        <p:spPr>
          <a:xfrm>
            <a:off x="241275" y="719873"/>
            <a:ext cx="8663100" cy="166552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1700"/>
              </a:spcBef>
              <a:spcAft>
                <a:spcPts val="2300"/>
              </a:spcAft>
              <a:buSzPts val="935"/>
              <a:buNone/>
            </a:pPr>
            <a:r>
              <a:rPr lang="en-BR" sz="2400" dirty="0">
                <a:latin typeface="Arial"/>
                <a:ea typeface="Arial"/>
                <a:cs typeface="Arial"/>
                <a:sym typeface="Arial"/>
              </a:rPr>
              <a:t>As coordenadas de Textura definem um mapeamento das coordenadas nas superfícies (pontos 3D no triângulo) para coordenadas de textura (pontos 2D na imagem).</a:t>
            </a:r>
            <a:endParaRPr sz="900" dirty="0"/>
          </a:p>
        </p:txBody>
      </p:sp>
      <p:sp>
        <p:nvSpPr>
          <p:cNvPr id="389" name="Google Shape;389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28</a:t>
            </a:fld>
            <a:endParaRPr/>
          </a:p>
        </p:txBody>
      </p:sp>
      <p:pic>
        <p:nvPicPr>
          <p:cNvPr id="390" name="Google Shape;39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345" y="2385396"/>
            <a:ext cx="2453175" cy="194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8762" y="2639077"/>
            <a:ext cx="1438275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8850" y="2601214"/>
            <a:ext cx="1438275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9"/>
          <p:cNvSpPr txBox="1"/>
          <p:nvPr/>
        </p:nvSpPr>
        <p:spPr>
          <a:xfrm>
            <a:off x="311350" y="4294602"/>
            <a:ext cx="28701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300" dirty="0"/>
              <a:t>Oito triângulos (uma face de um cubo) com parâmetros de superfície fornecida como coordenadas de textura por vértice.</a:t>
            </a:r>
            <a:endParaRPr sz="1300" dirty="0"/>
          </a:p>
        </p:txBody>
      </p:sp>
      <p:sp>
        <p:nvSpPr>
          <p:cNvPr id="394" name="Google Shape;394;p39"/>
          <p:cNvSpPr txBox="1"/>
          <p:nvPr/>
        </p:nvSpPr>
        <p:spPr>
          <a:xfrm>
            <a:off x="3355950" y="4173527"/>
            <a:ext cx="27639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300"/>
              <a:t>As coordenadas de textura são definidas num espaço normalizado [0,1]</a:t>
            </a:r>
            <a:r>
              <a:rPr lang="en-BR" sz="1300" baseline="30000"/>
              <a:t>2</a:t>
            </a:r>
            <a:r>
              <a:rPr lang="en-BR" sz="1300"/>
              <a:t>. Localização do triângulo destacado no espaço de textura mostrado em vermelho.</a:t>
            </a:r>
            <a:endParaRPr sz="1300"/>
          </a:p>
        </p:txBody>
      </p:sp>
      <p:sp>
        <p:nvSpPr>
          <p:cNvPr id="395" name="Google Shape;395;p39"/>
          <p:cNvSpPr txBox="1"/>
          <p:nvPr/>
        </p:nvSpPr>
        <p:spPr>
          <a:xfrm>
            <a:off x="6471975" y="4140439"/>
            <a:ext cx="22920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300"/>
              <a:t>Resultado final renderizado (cubo inteiro mostrado).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300"/>
              <a:t>Localização do triângulo após a projeção na tela mostrada em vermelho.</a:t>
            </a:r>
            <a:endParaRPr sz="1300"/>
          </a:p>
        </p:txBody>
      </p:sp>
      <p:sp>
        <p:nvSpPr>
          <p:cNvPr id="396" name="Google Shape;396;p39"/>
          <p:cNvSpPr/>
          <p:nvPr/>
        </p:nvSpPr>
        <p:spPr>
          <a:xfrm rot="5400000">
            <a:off x="4729134" y="3349549"/>
            <a:ext cx="708600" cy="708600"/>
          </a:xfrm>
          <a:prstGeom prst="rtTriangle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9"/>
          <p:cNvSpPr/>
          <p:nvPr/>
        </p:nvSpPr>
        <p:spPr>
          <a:xfrm rot="3770826">
            <a:off x="7825458" y="3296841"/>
            <a:ext cx="365215" cy="393812"/>
          </a:xfrm>
          <a:prstGeom prst="rtTriangle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" grpId="0" animBg="1"/>
      <p:bldP spid="39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Mapeamento das coordenadas de textura.</a:t>
            </a:r>
            <a:endParaRPr/>
          </a:p>
        </p:txBody>
      </p:sp>
      <p:pic>
        <p:nvPicPr>
          <p:cNvPr id="403" name="Google Shape;403;p4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176248" y="705449"/>
            <a:ext cx="4629485" cy="462948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29</a:t>
            </a:fld>
            <a:endParaRPr/>
          </a:p>
        </p:txBody>
      </p:sp>
      <p:sp>
        <p:nvSpPr>
          <p:cNvPr id="405" name="Google Shape;405;p40"/>
          <p:cNvSpPr/>
          <p:nvPr/>
        </p:nvSpPr>
        <p:spPr>
          <a:xfrm>
            <a:off x="2955302" y="5410729"/>
            <a:ext cx="539684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https://www.wikiwand.com/en/Texture_mapping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99462">
            <a:off x="3632579" y="1479950"/>
            <a:ext cx="3532722" cy="306112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</a:pPr>
            <a:r>
              <a:rPr lang="en-BR"/>
              <a:t>Desenhando Triângulos Coloridos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</a:pPr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3</a:t>
            </a:fld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4366500" cy="26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Mas e se cada vértice tiver uma cor diferente?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Qual a cor de um ponto qualquer dentro do triângulo?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Como podemos interpolar os valores de cor no interior do triângulo?</a:t>
            </a:r>
            <a:endParaRPr/>
          </a:p>
        </p:txBody>
      </p:sp>
      <p:sp>
        <p:nvSpPr>
          <p:cNvPr id="80" name="Google Shape;80;p11"/>
          <p:cNvSpPr txBox="1"/>
          <p:nvPr/>
        </p:nvSpPr>
        <p:spPr>
          <a:xfrm>
            <a:off x="4273375" y="4968575"/>
            <a:ext cx="2549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0</a:t>
            </a:r>
            <a:r>
              <a:rPr lang="en-BR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(R:0, G:1, B:0)</a:t>
            </a:r>
            <a:endParaRPr sz="1800" b="1" baseline="-25000"/>
          </a:p>
        </p:txBody>
      </p:sp>
      <p:sp>
        <p:nvSpPr>
          <p:cNvPr id="81" name="Google Shape;81;p11"/>
          <p:cNvSpPr/>
          <p:nvPr/>
        </p:nvSpPr>
        <p:spPr>
          <a:xfrm>
            <a:off x="4208831" y="4968575"/>
            <a:ext cx="128100" cy="128100"/>
          </a:xfrm>
          <a:prstGeom prst="ellipse">
            <a:avLst/>
          </a:prstGeom>
          <a:solidFill>
            <a:srgbClr val="00FF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 txBox="1"/>
          <p:nvPr/>
        </p:nvSpPr>
        <p:spPr>
          <a:xfrm>
            <a:off x="7228571" y="3867567"/>
            <a:ext cx="1904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1</a:t>
            </a:r>
            <a:r>
              <a:rPr lang="en-BR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(R:0, G:0, B:1)</a:t>
            </a:r>
            <a:endParaRPr sz="1800" b="1" baseline="-25000"/>
          </a:p>
        </p:txBody>
      </p:sp>
      <p:sp>
        <p:nvSpPr>
          <p:cNvPr id="83" name="Google Shape;83;p11"/>
          <p:cNvSpPr/>
          <p:nvPr/>
        </p:nvSpPr>
        <p:spPr>
          <a:xfrm>
            <a:off x="7484466" y="3769733"/>
            <a:ext cx="128100" cy="128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1"/>
          <p:cNvSpPr txBox="1"/>
          <p:nvPr/>
        </p:nvSpPr>
        <p:spPr>
          <a:xfrm>
            <a:off x="4753107" y="1144122"/>
            <a:ext cx="1965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2 </a:t>
            </a:r>
            <a:r>
              <a:rPr lang="en-BR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(R:1, G:0, B:0)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5" name="Google Shape;85;p11"/>
          <p:cNvSpPr/>
          <p:nvPr/>
        </p:nvSpPr>
        <p:spPr>
          <a:xfrm>
            <a:off x="4799894" y="1484816"/>
            <a:ext cx="128100" cy="128100"/>
          </a:xfrm>
          <a:prstGeom prst="ellipse">
            <a:avLst/>
          </a:prstGeom>
          <a:solidFill>
            <a:srgbClr val="FF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6" name="Google Shape;86;p11"/>
          <p:cNvCxnSpPr/>
          <p:nvPr/>
        </p:nvCxnSpPr>
        <p:spPr>
          <a:xfrm rot="10800000" flipH="1">
            <a:off x="2266425" y="3277225"/>
            <a:ext cx="3179700" cy="6279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7" name="Google Shape;87;p11"/>
          <p:cNvSpPr/>
          <p:nvPr/>
        </p:nvSpPr>
        <p:spPr>
          <a:xfrm>
            <a:off x="5454275" y="3248615"/>
            <a:ext cx="69300" cy="6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1"/>
          <p:cNvSpPr txBox="1"/>
          <p:nvPr/>
        </p:nvSpPr>
        <p:spPr>
          <a:xfrm>
            <a:off x="668525" y="3677100"/>
            <a:ext cx="1687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(R:?, G:?, B:?)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Textura Aplicada na Superfície</a:t>
            </a:r>
            <a:endParaRPr/>
          </a:p>
        </p:txBody>
      </p:sp>
      <p:pic>
        <p:nvPicPr>
          <p:cNvPr id="412" name="Google Shape;412;p4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42187" y="838985"/>
            <a:ext cx="7524953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30</a:t>
            </a:fld>
            <a:endParaRPr/>
          </a:p>
        </p:txBody>
      </p:sp>
      <p:sp>
        <p:nvSpPr>
          <p:cNvPr id="414" name="Google Shape;414;p41"/>
          <p:cNvSpPr/>
          <p:nvPr/>
        </p:nvSpPr>
        <p:spPr>
          <a:xfrm>
            <a:off x="903400" y="615651"/>
            <a:ext cx="1971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Renderização sem textura</a:t>
            </a:r>
            <a:endParaRPr/>
          </a:p>
        </p:txBody>
      </p:sp>
      <p:sp>
        <p:nvSpPr>
          <p:cNvPr id="415" name="Google Shape;415;p41"/>
          <p:cNvSpPr/>
          <p:nvPr/>
        </p:nvSpPr>
        <p:spPr>
          <a:xfrm>
            <a:off x="3598544" y="615650"/>
            <a:ext cx="1980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Renderização com textura</a:t>
            </a:r>
            <a:endParaRPr/>
          </a:p>
        </p:txBody>
      </p:sp>
      <p:sp>
        <p:nvSpPr>
          <p:cNvPr id="416" name="Google Shape;416;p41"/>
          <p:cNvSpPr/>
          <p:nvPr/>
        </p:nvSpPr>
        <p:spPr>
          <a:xfrm>
            <a:off x="5973207" y="615650"/>
            <a:ext cx="2486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Textura</a:t>
            </a:r>
            <a:endParaRPr/>
          </a:p>
        </p:txBody>
      </p:sp>
      <p:sp>
        <p:nvSpPr>
          <p:cNvPr id="417" name="Google Shape;417;p41"/>
          <p:cNvSpPr/>
          <p:nvPr/>
        </p:nvSpPr>
        <p:spPr>
          <a:xfrm>
            <a:off x="1800650" y="5372775"/>
            <a:ext cx="5678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Cada triângulo "copia" um pedaço da textura para a superfície.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UV Layout</a:t>
            </a:r>
            <a:endParaRPr/>
          </a:p>
        </p:txBody>
      </p:sp>
      <p:sp>
        <p:nvSpPr>
          <p:cNvPr id="424" name="Google Shape;424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O processo pelo qual as faces são dispostas na superfície da textura é chamado de layout UV.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31</a:t>
            </a:fld>
            <a:endParaRPr/>
          </a:p>
        </p:txBody>
      </p:sp>
      <p:pic>
        <p:nvPicPr>
          <p:cNvPr id="426" name="Google Shape;42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900" y="2136350"/>
            <a:ext cx="4348950" cy="183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2467" y="1709758"/>
            <a:ext cx="3465650" cy="3303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8" name="Google Shape;428;p42"/>
          <p:cNvCxnSpPr/>
          <p:nvPr/>
        </p:nvCxnSpPr>
        <p:spPr>
          <a:xfrm>
            <a:off x="5126904" y="5157075"/>
            <a:ext cx="3732000" cy="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9" name="Google Shape;429;p42"/>
          <p:cNvCxnSpPr/>
          <p:nvPr/>
        </p:nvCxnSpPr>
        <p:spPr>
          <a:xfrm rot="10800000">
            <a:off x="5134454" y="1538175"/>
            <a:ext cx="0" cy="36189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0" name="Google Shape;430;p42"/>
          <p:cNvSpPr/>
          <p:nvPr/>
        </p:nvSpPr>
        <p:spPr>
          <a:xfrm>
            <a:off x="7014293" y="5103766"/>
            <a:ext cx="372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endParaRPr sz="800"/>
          </a:p>
        </p:txBody>
      </p:sp>
      <p:sp>
        <p:nvSpPr>
          <p:cNvPr id="431" name="Google Shape;431;p42"/>
          <p:cNvSpPr/>
          <p:nvPr/>
        </p:nvSpPr>
        <p:spPr>
          <a:xfrm>
            <a:off x="4833106" y="2939238"/>
            <a:ext cx="349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sz="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Mapeamento de Texturas</a:t>
            </a:r>
            <a:endParaRPr/>
          </a:p>
        </p:txBody>
      </p:sp>
      <p:sp>
        <p:nvSpPr>
          <p:cNvPr id="438" name="Google Shape;438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32</a:t>
            </a:fld>
            <a:endParaRPr/>
          </a:p>
        </p:txBody>
      </p:sp>
      <p:pic>
        <p:nvPicPr>
          <p:cNvPr id="439" name="Google Shape;43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750" y="838975"/>
            <a:ext cx="7352506" cy="434917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3"/>
          <p:cNvSpPr txBox="1"/>
          <p:nvPr/>
        </p:nvSpPr>
        <p:spPr>
          <a:xfrm>
            <a:off x="6634850" y="5188150"/>
            <a:ext cx="1613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700"/>
              <a:t>Autodesk Student Amassdor</a:t>
            </a: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700"/>
              <a:t>Guest &amp; Visiting Lecturer</a:t>
            </a: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700"/>
              <a:t>Ali Sajjad</a:t>
            </a:r>
            <a:endParaRPr sz="7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Operação de Mapeamento de Textura</a:t>
            </a:r>
            <a:endParaRPr/>
          </a:p>
        </p:txBody>
      </p:sp>
      <p:sp>
        <p:nvSpPr>
          <p:cNvPr id="446" name="Google Shape;446;p4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800"/>
              <a:t>Ao rasterizar a tela no ponto(x, y) identificar o peso das coordenadas:</a:t>
            </a:r>
            <a:endParaRPr sz="18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800"/>
          </a:p>
        </p:txBody>
      </p:sp>
      <p:sp>
        <p:nvSpPr>
          <p:cNvPr id="447" name="Google Shape;447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33</a:t>
            </a:fld>
            <a:endParaRPr/>
          </a:p>
        </p:txBody>
      </p:sp>
      <p:pic>
        <p:nvPicPr>
          <p:cNvPr id="448" name="Google Shape;448;p44"/>
          <p:cNvPicPr preferRelativeResize="0"/>
          <p:nvPr/>
        </p:nvPicPr>
        <p:blipFill rotWithShape="1">
          <a:blip r:embed="rId3">
            <a:alphaModFix/>
          </a:blip>
          <a:srcRect l="21616" r="11810" b="49428"/>
          <a:stretch/>
        </p:blipFill>
        <p:spPr>
          <a:xfrm>
            <a:off x="475025" y="1252175"/>
            <a:ext cx="4357874" cy="2287926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4"/>
          <p:cNvSpPr txBox="1"/>
          <p:nvPr/>
        </p:nvSpPr>
        <p:spPr>
          <a:xfrm>
            <a:off x="5277700" y="1426575"/>
            <a:ext cx="3679200" cy="20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600">
                <a:solidFill>
                  <a:schemeClr val="dk1"/>
                </a:solidFill>
              </a:rPr>
              <a:t>Os valores das coordenadas de textura são dois (u, v) que são definidos em cada vértice.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600">
                <a:solidFill>
                  <a:schemeClr val="dk1"/>
                </a:solidFill>
              </a:rPr>
              <a:t>Use as mesmas interpolações para identifica o valor da coordenada de textura em (x, y) para valores (u, v)</a:t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50" name="Google Shape;450;p44"/>
          <p:cNvSpPr txBox="1"/>
          <p:nvPr/>
        </p:nvSpPr>
        <p:spPr>
          <a:xfrm>
            <a:off x="1003200" y="4241275"/>
            <a:ext cx="3301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600">
                <a:solidFill>
                  <a:schemeClr val="dk1"/>
                </a:solidFill>
              </a:rPr>
              <a:t>Avaliar o valor da cor na textura nas coordenadas (u, v) da textura.</a:t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51" name="Google Shape;45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6988" y="3715900"/>
            <a:ext cx="2428875" cy="1619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2" name="Google Shape;452;p44"/>
          <p:cNvCxnSpPr/>
          <p:nvPr/>
        </p:nvCxnSpPr>
        <p:spPr>
          <a:xfrm rot="10800000" flipH="1">
            <a:off x="5662225" y="3581225"/>
            <a:ext cx="15000" cy="1869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3" name="Google Shape;453;p44"/>
          <p:cNvCxnSpPr/>
          <p:nvPr/>
        </p:nvCxnSpPr>
        <p:spPr>
          <a:xfrm>
            <a:off x="5669775" y="5436025"/>
            <a:ext cx="2669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4" name="Google Shape;454;p44"/>
          <p:cNvSpPr txBox="1"/>
          <p:nvPr/>
        </p:nvSpPr>
        <p:spPr>
          <a:xfrm>
            <a:off x="5488802" y="4456675"/>
            <a:ext cx="241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i="1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u</a:t>
            </a:r>
            <a:endParaRPr sz="1800" i="1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55" name="Google Shape;455;p44"/>
          <p:cNvSpPr txBox="1"/>
          <p:nvPr/>
        </p:nvSpPr>
        <p:spPr>
          <a:xfrm>
            <a:off x="6830840" y="5410725"/>
            <a:ext cx="241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i="1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v</a:t>
            </a:r>
            <a:endParaRPr sz="1800" i="1">
              <a:latin typeface="Cambria Math"/>
              <a:ea typeface="Cambria Math"/>
              <a:cs typeface="Cambria Math"/>
              <a:sym typeface="Cambria Math"/>
            </a:endParaRPr>
          </a:p>
        </p:txBody>
      </p:sp>
      <p:cxnSp>
        <p:nvCxnSpPr>
          <p:cNvPr id="456" name="Google Shape;456;p44"/>
          <p:cNvCxnSpPr/>
          <p:nvPr/>
        </p:nvCxnSpPr>
        <p:spPr>
          <a:xfrm>
            <a:off x="1967827" y="2548385"/>
            <a:ext cx="5194800" cy="15078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57" name="Google Shape;457;p44"/>
          <p:cNvSpPr/>
          <p:nvPr/>
        </p:nvSpPr>
        <p:spPr>
          <a:xfrm>
            <a:off x="1809500" y="2457900"/>
            <a:ext cx="165900" cy="173400"/>
          </a:xfrm>
          <a:prstGeom prst="rect">
            <a:avLst/>
          </a:prstGeom>
          <a:solidFill>
            <a:srgbClr val="A61C00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Projeção Perspectiva e Interpolação</a:t>
            </a:r>
            <a:endParaRPr/>
          </a:p>
        </p:txBody>
      </p:sp>
      <p:sp>
        <p:nvSpPr>
          <p:cNvPr id="463" name="Google Shape;463;p45"/>
          <p:cNvSpPr txBox="1">
            <a:spLocks noGrp="1"/>
          </p:cNvSpPr>
          <p:nvPr>
            <p:ph type="body" idx="1"/>
          </p:nvPr>
        </p:nvSpPr>
        <p:spPr>
          <a:xfrm>
            <a:off x="390548" y="3683516"/>
            <a:ext cx="2554671" cy="165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BR"/>
              <a:t>Textura</a:t>
            </a:r>
            <a:endParaRPr/>
          </a:p>
        </p:txBody>
      </p:sp>
      <p:sp>
        <p:nvSpPr>
          <p:cNvPr id="464" name="Google Shape;464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34</a:t>
            </a:fld>
            <a:endParaRPr/>
          </a:p>
        </p:txBody>
      </p:sp>
      <p:pic>
        <p:nvPicPr>
          <p:cNvPr id="465" name="Google Shape;465;p45"/>
          <p:cNvPicPr preferRelativeResize="0"/>
          <p:nvPr/>
        </p:nvPicPr>
        <p:blipFill rotWithShape="1">
          <a:blip r:embed="rId3">
            <a:alphaModFix/>
          </a:blip>
          <a:srcRect r="69688"/>
          <a:stretch/>
        </p:blipFill>
        <p:spPr>
          <a:xfrm>
            <a:off x="390547" y="900121"/>
            <a:ext cx="2554671" cy="2512929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5"/>
          <p:cNvSpPr txBox="1"/>
          <p:nvPr/>
        </p:nvSpPr>
        <p:spPr>
          <a:xfrm>
            <a:off x="3327199" y="3683516"/>
            <a:ext cx="2554671" cy="1131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Plano inclinado com uma projeção perspectiva</a:t>
            </a:r>
            <a:endParaRPr/>
          </a:p>
        </p:txBody>
      </p:sp>
      <p:sp>
        <p:nvSpPr>
          <p:cNvPr id="467" name="Google Shape;467;p45"/>
          <p:cNvSpPr txBox="1"/>
          <p:nvPr/>
        </p:nvSpPr>
        <p:spPr>
          <a:xfrm>
            <a:off x="3294664" y="4722829"/>
            <a:ext cx="2554671" cy="70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Verdana"/>
              <a:buNone/>
            </a:pPr>
            <a:r>
              <a:rPr lang="en-BR" sz="2000" b="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O que está errado?</a:t>
            </a:r>
            <a:endParaRPr/>
          </a:p>
        </p:txBody>
      </p:sp>
      <p:sp>
        <p:nvSpPr>
          <p:cNvPr id="468" name="Google Shape;468;p45"/>
          <p:cNvSpPr txBox="1"/>
          <p:nvPr/>
        </p:nvSpPr>
        <p:spPr>
          <a:xfrm>
            <a:off x="6373628" y="3683515"/>
            <a:ext cx="2554671" cy="1131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20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Imagem correta</a:t>
            </a:r>
            <a:endParaRPr dirty="0"/>
          </a:p>
        </p:txBody>
      </p:sp>
      <p:pic>
        <p:nvPicPr>
          <p:cNvPr id="2" name="Google Shape;465;p45">
            <a:extLst>
              <a:ext uri="{FF2B5EF4-FFF2-40B4-BE49-F238E27FC236}">
                <a16:creationId xmlns:a16="http://schemas.microsoft.com/office/drawing/2014/main" id="{3E3A52B1-EBD7-B29C-1AB1-B018FE0068E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9688"/>
          <a:stretch/>
        </p:blipFill>
        <p:spPr>
          <a:xfrm>
            <a:off x="6263851" y="900001"/>
            <a:ext cx="2554673" cy="2512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465;p45">
            <a:extLst>
              <a:ext uri="{FF2B5EF4-FFF2-40B4-BE49-F238E27FC236}">
                <a16:creationId xmlns:a16="http://schemas.microsoft.com/office/drawing/2014/main" id="{201AD0FC-721D-A4DA-77EA-27D47E4761D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4844" r="34844"/>
          <a:stretch/>
        </p:blipFill>
        <p:spPr>
          <a:xfrm>
            <a:off x="3327199" y="900002"/>
            <a:ext cx="2554671" cy="2512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Projeção Perspectiva e Interpolação</a:t>
            </a:r>
            <a:endParaRPr/>
          </a:p>
        </p:txBody>
      </p:sp>
      <p:sp>
        <p:nvSpPr>
          <p:cNvPr id="474" name="Google Shape;474;p46"/>
          <p:cNvSpPr txBox="1">
            <a:spLocks noGrp="1"/>
          </p:cNvSpPr>
          <p:nvPr>
            <p:ph type="body" idx="1"/>
          </p:nvPr>
        </p:nvSpPr>
        <p:spPr>
          <a:xfrm>
            <a:off x="390548" y="3683516"/>
            <a:ext cx="2554671" cy="165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BR"/>
              <a:t>Textura</a:t>
            </a:r>
            <a:endParaRPr/>
          </a:p>
        </p:txBody>
      </p:sp>
      <p:sp>
        <p:nvSpPr>
          <p:cNvPr id="475" name="Google Shape;475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35</a:t>
            </a:fld>
            <a:endParaRPr/>
          </a:p>
        </p:txBody>
      </p:sp>
      <p:pic>
        <p:nvPicPr>
          <p:cNvPr id="476" name="Google Shape;476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7" y="900121"/>
            <a:ext cx="8427977" cy="2512929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6"/>
          <p:cNvSpPr txBox="1"/>
          <p:nvPr/>
        </p:nvSpPr>
        <p:spPr>
          <a:xfrm>
            <a:off x="3327199" y="3683516"/>
            <a:ext cx="2554671" cy="1917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800" b="1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Interpolação baricêntrica de coordenadas de textura no espaço da tela (2D)</a:t>
            </a:r>
            <a:endParaRPr sz="1200" b="1">
              <a:solidFill>
                <a:srgbClr val="FF0000"/>
              </a:solidFill>
            </a:endParaRPr>
          </a:p>
        </p:txBody>
      </p:sp>
      <p:sp>
        <p:nvSpPr>
          <p:cNvPr id="478" name="Google Shape;478;p46"/>
          <p:cNvSpPr txBox="1"/>
          <p:nvPr/>
        </p:nvSpPr>
        <p:spPr>
          <a:xfrm>
            <a:off x="6373628" y="3683515"/>
            <a:ext cx="2554671" cy="1131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Imagem correta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Mapeamento de texturas Afim</a:t>
            </a:r>
            <a:endParaRPr/>
          </a:p>
        </p:txBody>
      </p:sp>
      <p:sp>
        <p:nvSpPr>
          <p:cNvPr id="484" name="Google Shape;484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36</a:t>
            </a:fld>
            <a:endParaRPr/>
          </a:p>
        </p:txBody>
      </p:sp>
      <p:sp>
        <p:nvSpPr>
          <p:cNvPr id="485" name="Google Shape;485;p47"/>
          <p:cNvSpPr/>
          <p:nvPr/>
        </p:nvSpPr>
        <p:spPr>
          <a:xfrm>
            <a:off x="390548" y="5335144"/>
            <a:ext cx="7937890" cy="278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https://www.reddit.com/r/GraphicsProgramming/comments/fhvrhl/learning_3d_graphics_implemented_affine_texture/</a:t>
            </a:r>
            <a:endParaRPr sz="1300"/>
          </a:p>
        </p:txBody>
      </p:sp>
      <p:pic>
        <p:nvPicPr>
          <p:cNvPr id="486" name="Google Shape;486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0116" y="718555"/>
            <a:ext cx="8343767" cy="450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PlayStation 1</a:t>
            </a:r>
            <a:endParaRPr/>
          </a:p>
        </p:txBody>
      </p:sp>
      <p:sp>
        <p:nvSpPr>
          <p:cNvPr id="493" name="Google Shape;493;p4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900"/>
              <a:t>O PS1 não tinha texturas corrigidas pela perspectiva. Hoje o PGXP (Parallel / Precision Geometry Transform Pipeline) é um aprimoramento para a emulação do PlayStation que produz geometrias 3D de alta precisão.</a:t>
            </a:r>
            <a:endParaRPr sz="1900"/>
          </a:p>
        </p:txBody>
      </p:sp>
      <p:sp>
        <p:nvSpPr>
          <p:cNvPr id="494" name="Google Shape;494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37</a:t>
            </a:fld>
            <a:endParaRPr/>
          </a:p>
        </p:txBody>
      </p:sp>
      <p:pic>
        <p:nvPicPr>
          <p:cNvPr id="495" name="Google Shape;49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50" y="2174500"/>
            <a:ext cx="8428201" cy="316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7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583" name="Google Shape;583;p57"/>
          <p:cNvSpPr txBox="1">
            <a:spLocks noGrp="1"/>
          </p:cNvSpPr>
          <p:nvPr>
            <p:ph type="body" idx="2"/>
          </p:nvPr>
        </p:nvSpPr>
        <p:spPr>
          <a:xfrm>
            <a:off x="1567650" y="4178893"/>
            <a:ext cx="6119700" cy="978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&lt;lpsoares@insper.edu.br&gt;</a:t>
            </a:r>
            <a:endParaRPr sz="2333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 dirty="0"/>
              <a:t>Interpolação no interior de Triângulos</a:t>
            </a:r>
            <a:endParaRPr dirty="0"/>
          </a:p>
        </p:txBody>
      </p:sp>
      <p:sp>
        <p:nvSpPr>
          <p:cNvPr id="94" name="Google Shape;94;p1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 dirty="0"/>
              <a:t>Por que queremos interpolar?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dirty="0"/>
              <a:t>Definir valores pelos vértices e obter valores que variam suavemente pela superfície. Um belo degrade </a:t>
            </a:r>
            <a:r>
              <a:rPr lang="en-BR" dirty="0">
                <a:sym typeface="Wingdings" pitchFamily="2" charset="2"/>
              </a:rPr>
              <a:t>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 dirty="0"/>
              <a:t>O que queremos interpolar?</a:t>
            </a:r>
            <a:endParaRPr dirty="0"/>
          </a:p>
          <a:p>
            <a:pPr marL="0" lvl="0" indent="0"/>
            <a:r>
              <a:rPr lang="en-BR" dirty="0"/>
              <a:t>Cores, Coordenadas de textura, Vetores normais, ...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 dirty="0"/>
              <a:t>Como podemos fazer a interpolação?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dirty="0"/>
              <a:t>Coordenadas baricêntricas</a:t>
            </a:r>
            <a:endParaRPr dirty="0"/>
          </a:p>
        </p:txBody>
      </p:sp>
      <p:sp>
        <p:nvSpPr>
          <p:cNvPr id="95" name="Google Shape;95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400"/>
              </a:spcBef>
              <a:buClr>
                <a:schemeClr val="dk1"/>
              </a:buClr>
              <a:buSzPts val="1100"/>
            </a:pPr>
            <a:r>
              <a:rPr lang="pt-BR" dirty="0"/>
              <a:t>Coordenadas </a:t>
            </a:r>
            <a:r>
              <a:rPr lang="pt-BR" dirty="0" err="1"/>
              <a:t>Baricêntricas</a:t>
            </a:r>
            <a:endParaRPr lang="pt-BR" dirty="0"/>
          </a:p>
        </p:txBody>
      </p:sp>
      <p:sp>
        <p:nvSpPr>
          <p:cNvPr id="102" name="Google Shape;102;p1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2400" dirty="0"/>
              <a:t>Usando coordenadas baricêntricas para interpolar dados ou atributos de vértices.</a:t>
            </a:r>
            <a:endParaRPr sz="2400" dirty="0"/>
          </a:p>
        </p:txBody>
      </p:sp>
      <p:sp>
        <p:nvSpPr>
          <p:cNvPr id="103" name="Google Shape;103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5</a:t>
            </a:fld>
            <a:endParaRPr/>
          </a:p>
        </p:txBody>
      </p:sp>
      <p:pic>
        <p:nvPicPr>
          <p:cNvPr id="104" name="Google Shape;10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4660" y="1810211"/>
            <a:ext cx="4734688" cy="329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Definição de Baricentro</a:t>
            </a:r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n-BR" sz="2400"/>
              <a:t>O baricentro é determinado pelo encontro das medianas de um triângulo.</a:t>
            </a:r>
            <a:endParaRPr/>
          </a:p>
        </p:txBody>
      </p:sp>
      <p:sp>
        <p:nvSpPr>
          <p:cNvPr id="111" name="Google Shape;111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6</a:t>
            </a:fld>
            <a:endParaRPr/>
          </a:p>
        </p:txBody>
      </p:sp>
      <p:pic>
        <p:nvPicPr>
          <p:cNvPr id="112" name="Google Shape;112;p14" descr="Baricentr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1300" y="1686024"/>
            <a:ext cx="6604000" cy="334239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4"/>
          <p:cNvSpPr/>
          <p:nvPr/>
        </p:nvSpPr>
        <p:spPr>
          <a:xfrm>
            <a:off x="1511300" y="5293506"/>
            <a:ext cx="67691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https://mundoeducacao.uol.com.br/matematica/baricentro-triangulo.htm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Coordenadas Baricêntricas</a:t>
            </a:r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Um sistema de coordenadas para triângulos</a:t>
            </a:r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7</a:t>
            </a:fld>
            <a:endParaRPr/>
          </a:p>
        </p:txBody>
      </p:sp>
      <p:pic>
        <p:nvPicPr>
          <p:cNvPr id="121" name="Google Shape;12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0654" y="1392477"/>
            <a:ext cx="6582691" cy="3773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05484" y="838985"/>
            <a:ext cx="1155187" cy="451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Coordenadas Baricêntricas - Exemplo</a:t>
            </a:r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8</a:t>
            </a:fld>
            <a:endParaRPr/>
          </a:p>
        </p:txBody>
      </p:sp>
      <p:pic>
        <p:nvPicPr>
          <p:cNvPr id="129" name="Google Shape;12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6631" y="1353044"/>
            <a:ext cx="7390616" cy="4161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Coordenadas Baricêntricas - Exemplo</a:t>
            </a:r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9</a:t>
            </a:fld>
            <a:endParaRPr/>
          </a:p>
        </p:txBody>
      </p:sp>
      <p:pic>
        <p:nvPicPr>
          <p:cNvPr id="136" name="Google Shape;13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2156" y="1367935"/>
            <a:ext cx="7277956" cy="378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1097</TotalTime>
  <Words>1440</Words>
  <Application>Microsoft Macintosh PowerPoint</Application>
  <PresentationFormat>On-screen Show (16:10)</PresentationFormat>
  <Paragraphs>226</Paragraphs>
  <Slides>38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Calibri</vt:lpstr>
      <vt:lpstr>Cambria Math</vt:lpstr>
      <vt:lpstr>Verdana</vt:lpstr>
      <vt:lpstr>Courier New</vt:lpstr>
      <vt:lpstr>Arial</vt:lpstr>
      <vt:lpstr>Personalizar design</vt:lpstr>
      <vt:lpstr>PowerPoint Presentation</vt:lpstr>
      <vt:lpstr>Desenhando Triângulos Coloridos</vt:lpstr>
      <vt:lpstr>Desenhando Triângulos Coloridos </vt:lpstr>
      <vt:lpstr>Interpolação no interior de Triângulos</vt:lpstr>
      <vt:lpstr>Coordenadas Baricêntricas</vt:lpstr>
      <vt:lpstr>Definição de Baricentro</vt:lpstr>
      <vt:lpstr>Coordenadas Baricêntricas</vt:lpstr>
      <vt:lpstr>Coordenadas Baricêntricas - Exemplo</vt:lpstr>
      <vt:lpstr>Coordenadas Baricêntricas - Exemplo</vt:lpstr>
      <vt:lpstr>Interpolação Linear Pelo Triângulo</vt:lpstr>
      <vt:lpstr>Propostas de cálculos das coordenadas</vt:lpstr>
      <vt:lpstr>Coordenadas Baricêntricas</vt:lpstr>
      <vt:lpstr>Coordenadas Baricêntricas como Distâncias</vt:lpstr>
      <vt:lpstr>Lembrando: Equação da Reta</vt:lpstr>
      <vt:lpstr>Calculando as Coordenadas Baricêntricas</vt:lpstr>
      <vt:lpstr>Coordenadas Baricêntricas</vt:lpstr>
      <vt:lpstr>Fórmulas das Coordenadas Baricêntricas</vt:lpstr>
      <vt:lpstr>Área de um triângulo</vt:lpstr>
      <vt:lpstr>Coordenadas Baricêntricas</vt:lpstr>
      <vt:lpstr>Processo de Rasterização</vt:lpstr>
      <vt:lpstr>Projeções Perspectivas Cria Não Linearidades</vt:lpstr>
      <vt:lpstr>Estratégia, usar o Z para calcular os valores</vt:lpstr>
      <vt:lpstr>Estratégia, usar o Z para calcular os valores</vt:lpstr>
      <vt:lpstr>Diferença no resultado quando usada o Z</vt:lpstr>
      <vt:lpstr>Mapeamento de Texturas</vt:lpstr>
      <vt:lpstr>Realismos das Superfícies</vt:lpstr>
      <vt:lpstr>Três Espaços</vt:lpstr>
      <vt:lpstr>Coordenadas de Textura</vt:lpstr>
      <vt:lpstr>Mapeamento das coordenadas de textura.</vt:lpstr>
      <vt:lpstr>Textura Aplicada na Superfície</vt:lpstr>
      <vt:lpstr>UV Layout</vt:lpstr>
      <vt:lpstr>Mapeamento de Texturas</vt:lpstr>
      <vt:lpstr>Operação de Mapeamento de Textura</vt:lpstr>
      <vt:lpstr>Projeção Perspectiva e Interpolação</vt:lpstr>
      <vt:lpstr>Projeção Perspectiva e Interpolação</vt:lpstr>
      <vt:lpstr>Mapeamento de texturas Afim</vt:lpstr>
      <vt:lpstr>PlayStation 1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8</cp:revision>
  <dcterms:modified xsi:type="dcterms:W3CDTF">2023-03-16T15:56:51Z</dcterms:modified>
</cp:coreProperties>
</file>